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7" r:id="rId2"/>
    <p:sldId id="259" r:id="rId3"/>
    <p:sldId id="267" r:id="rId4"/>
    <p:sldId id="260" r:id="rId5"/>
    <p:sldId id="272" r:id="rId6"/>
    <p:sldId id="279" r:id="rId7"/>
    <p:sldId id="277" r:id="rId8"/>
    <p:sldId id="262" r:id="rId9"/>
    <p:sldId id="263" r:id="rId10"/>
    <p:sldId id="280" r:id="rId11"/>
    <p:sldId id="258" r:id="rId12"/>
    <p:sldId id="264" r:id="rId13"/>
    <p:sldId id="265" r:id="rId14"/>
    <p:sldId id="261" r:id="rId15"/>
    <p:sldId id="278"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 id="294" r:id="rId30"/>
    <p:sldId id="266" r:id="rId31"/>
    <p:sldId id="269" r:id="rId32"/>
    <p:sldId id="270" r:id="rId33"/>
    <p:sldId id="271" r:id="rId34"/>
    <p:sldId id="273" r:id="rId35"/>
    <p:sldId id="274" r:id="rId36"/>
    <p:sldId id="276" r:id="rId37"/>
    <p:sldId id="275" r:id="rId38"/>
    <p:sldId id="256"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7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612372-B912-4FDB-AEF2-AD1717EF00CE}" type="datetimeFigureOut">
              <a:rPr lang="en-US" smtClean="0"/>
              <a:pPr/>
              <a:t>01/22/2012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36A62D-3997-4EC9-9900-A73E1CEC6C8B}" type="slidenum">
              <a:rPr lang="en-US" smtClean="0"/>
              <a:pPr/>
              <a:t>‹#›</a:t>
            </a:fld>
            <a:endParaRPr lang="en-US"/>
          </a:p>
        </p:txBody>
      </p:sp>
    </p:spTree>
    <p:extLst>
      <p:ext uri="{BB962C8B-B14F-4D97-AF65-F5344CB8AC3E}">
        <p14:creationId xmlns:p14="http://schemas.microsoft.com/office/powerpoint/2010/main" val="2585025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84EAF451-214D-464B-9B90-BADB1F66FA6E}" type="slidenum">
              <a:rPr lang="en-US"/>
              <a:pPr/>
              <a:t>2</a:t>
            </a:fld>
            <a:endParaRPr lang="en-US"/>
          </a:p>
        </p:txBody>
      </p:sp>
      <p:sp>
        <p:nvSpPr>
          <p:cNvPr id="9217"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218"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11-03</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Torricelli's Mercury Barometer</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A sealed glass tube is filled with Hg and inverted.  The air pressure can support a 760 mm column of Hg.</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The barometers in use today still rely on the same general instrumentation.  Units of mmHg and torr were derived directly from this experiment.  Mercury barometers are used less frequently than in the past due to the toxicity of mercury vapor.</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3309E4C8-46A2-4F2E-B85F-A722792EFFBD}" type="slidenum">
              <a:rPr lang="en-US"/>
              <a:pPr/>
              <a:t>13</a:t>
            </a:fld>
            <a:endParaRPr lang="en-US"/>
          </a:p>
        </p:txBody>
      </p:sp>
      <p:sp>
        <p:nvSpPr>
          <p:cNvPr id="31745"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1746"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11-08</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Gas Pressure vs. Temperature</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As the temperature decreases, the pressure of a gas decreases.  P and T are directly proportional.</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This graph represents the pressure and temperature of a gas at a constant volume, throughout a large range of values.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9513E59A-EDAE-41D0-A274-25C8136C5A57}" type="slidenum">
              <a:rPr lang="en-US"/>
              <a:pPr/>
              <a:t>14</a:t>
            </a:fld>
            <a:endParaRPr lang="en-US"/>
          </a:p>
        </p:txBody>
      </p:sp>
      <p:sp>
        <p:nvSpPr>
          <p:cNvPr id="17409"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7410"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11-06</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Gas Pressure vs. Volume</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As the volume of a gas increases, the pressure decreases.  V and P are inversely proportional.</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This graph represents the volume and pressure of a gas at constant temperature, throughout a large range of values.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55FB97-A409-46F8-9236-BB5315E9F4FE}" type="slidenum">
              <a:rPr lang="en-US"/>
              <a:pPr/>
              <a:t>15</a:t>
            </a:fld>
            <a:endParaRPr lang="en-US"/>
          </a:p>
        </p:txBody>
      </p:sp>
      <p:sp>
        <p:nvSpPr>
          <p:cNvPr id="49154" name="Rectangle 2"/>
          <p:cNvSpPr>
            <a:spLocks noGrp="1" noRot="1" noChangeAspect="1" noChangeArrowheads="1" noTextEdit="1"/>
          </p:cNvSpPr>
          <p:nvPr>
            <p:ph type="sldImg"/>
          </p:nvPr>
        </p:nvSpPr>
        <p:spPr>
          <a:xfrm>
            <a:off x="1143000" y="687388"/>
            <a:ext cx="4572000" cy="3429000"/>
          </a:xfrm>
          <a:ln/>
        </p:spPr>
      </p:sp>
      <p:sp>
        <p:nvSpPr>
          <p:cNvPr id="49155" name="Rectangle 3"/>
          <p:cNvSpPr>
            <a:spLocks noGrp="1" noChangeArrowheads="1"/>
          </p:cNvSpPr>
          <p:nvPr>
            <p:ph type="body" idx="1"/>
          </p:nvPr>
        </p:nvSpPr>
        <p:spPr>
          <a:xfrm>
            <a:off x="912813" y="4343400"/>
            <a:ext cx="5032375" cy="4113213"/>
          </a:xfrm>
        </p:spPr>
        <p:txBody>
          <a:bodyPr lIns="91426" tIns="45714" rIns="91426" bIns="45714"/>
          <a:lstStyle/>
          <a:p>
            <a:endParaRPr lang="el-GR">
              <a:solidFill>
                <a:srgbClr val="000000"/>
              </a:solidFill>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CD82427A-F041-48C9-8C37-7F9981762103}" type="slidenum">
              <a:rPr lang="en-US"/>
              <a:pPr/>
              <a:t>30</a:t>
            </a:fld>
            <a:endParaRPr lang="en-US"/>
          </a:p>
        </p:txBody>
      </p:sp>
      <p:sp>
        <p:nvSpPr>
          <p:cNvPr id="33793"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3794"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11-09</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Vapor Pressure of a Liquid</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In a closed container, molecules of ethanol are evaporating and condensing at the same rate.</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All liquids show continual evaporation, however slight.  In a closed system, the pressure of the gas evolved can be measured since the pressure is constant due to the continuouw condensation at the same rate as the evaporation.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032D3021-C93A-4667-85A9-3CFA53B13E6D}" type="slidenum">
              <a:rPr lang="en-US"/>
              <a:pPr/>
              <a:t>31</a:t>
            </a:fld>
            <a:endParaRPr lang="en-US"/>
          </a:p>
        </p:txBody>
      </p:sp>
      <p:sp>
        <p:nvSpPr>
          <p:cNvPr id="41985"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1986"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11-12</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Absolute Zero at Zero Volume</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As the temperature approaches absolute zero, the volume of a gas decreases to zero.</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The Kelvin scale of temperature was derived from absolute zero, where temperature is 0 K.  THe value of absolute zero was extrapolated from data for the volume of a gas versus temperature.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42749F06-0C74-49FD-BF2A-E1F843D1EFDD}" type="slidenum">
              <a:rPr lang="en-US"/>
              <a:pPr/>
              <a:t>32</a:t>
            </a:fld>
            <a:endParaRPr lang="en-US"/>
          </a:p>
        </p:txBody>
      </p:sp>
      <p:sp>
        <p:nvSpPr>
          <p:cNvPr id="44033"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4034"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dirty="0">
                <a:solidFill>
                  <a:srgbClr val="000000"/>
                </a:solidFill>
                <a:latin typeface="Geneva" pitchFamily="4" charset="0"/>
              </a:rPr>
              <a:t>Figure: 11-13-01KC01</a:t>
            </a:r>
          </a:p>
          <a:p>
            <a:endParaRPr lang="en-US" dirty="0">
              <a:solidFill>
                <a:srgbClr val="000000"/>
              </a:solidFill>
              <a:latin typeface="Geneva" pitchFamily="4" charset="0"/>
            </a:endParaRPr>
          </a:p>
          <a:p>
            <a:r>
              <a:rPr lang="en-US" dirty="0">
                <a:solidFill>
                  <a:srgbClr val="000000"/>
                </a:solidFill>
                <a:latin typeface="Geneva" pitchFamily="4" charset="0"/>
              </a:rPr>
              <a:t>Title:</a:t>
            </a:r>
          </a:p>
          <a:p>
            <a:r>
              <a:rPr lang="en-US" dirty="0">
                <a:solidFill>
                  <a:srgbClr val="000000"/>
                </a:solidFill>
                <a:latin typeface="Geneva" pitchFamily="4" charset="0"/>
              </a:rPr>
              <a:t>A Metal Canister</a:t>
            </a:r>
          </a:p>
          <a:p>
            <a:endParaRPr lang="en-US" dirty="0">
              <a:solidFill>
                <a:srgbClr val="000000"/>
              </a:solidFill>
              <a:latin typeface="Geneva" pitchFamily="4" charset="0"/>
            </a:endParaRPr>
          </a:p>
          <a:p>
            <a:r>
              <a:rPr lang="en-US" dirty="0">
                <a:solidFill>
                  <a:srgbClr val="000000"/>
                </a:solidFill>
                <a:latin typeface="Geneva" pitchFamily="4" charset="0"/>
              </a:rPr>
              <a:t>Caption:</a:t>
            </a:r>
          </a:p>
          <a:p>
            <a:r>
              <a:rPr lang="en-US" dirty="0">
                <a:solidFill>
                  <a:srgbClr val="000000"/>
                </a:solidFill>
                <a:latin typeface="Geneva" pitchFamily="4" charset="0"/>
              </a:rPr>
              <a:t>As the steam cools, the can is crushed.</a:t>
            </a:r>
          </a:p>
          <a:p>
            <a:endParaRPr lang="en-US" dirty="0">
              <a:solidFill>
                <a:srgbClr val="000000"/>
              </a:solidFill>
              <a:latin typeface="Geneva" pitchFamily="4" charset="0"/>
            </a:endParaRPr>
          </a:p>
          <a:p>
            <a:r>
              <a:rPr lang="en-US" dirty="0">
                <a:solidFill>
                  <a:srgbClr val="000000"/>
                </a:solidFill>
                <a:latin typeface="Geneva" pitchFamily="4" charset="0"/>
              </a:rPr>
              <a:t>Notes:</a:t>
            </a:r>
          </a:p>
          <a:p>
            <a:r>
              <a:rPr lang="en-US" dirty="0">
                <a:solidFill>
                  <a:srgbClr val="000000"/>
                </a:solidFill>
                <a:latin typeface="Geneva" pitchFamily="4" charset="0"/>
              </a:rPr>
              <a:t>This diagram is part of Ch. 11, Key Concepts #1.</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41A15C8B-A05B-4D13-92AA-556774E5A573}" type="slidenum">
              <a:rPr lang="en-US"/>
              <a:pPr/>
              <a:t>33</a:t>
            </a:fld>
            <a:endParaRPr lang="en-US"/>
          </a:p>
        </p:txBody>
      </p:sp>
      <p:sp>
        <p:nvSpPr>
          <p:cNvPr id="48129"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8130"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11-13</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Absolute Zero at Zero Pressure</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As the pressure of a gas decreases to zero, the temperature approaches absolute zero.</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The Kelvin scale of temperature was derived from absolute zero, where temperature is 0 K.  The actual value of absolute zero is extrapolated from the graph.</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6A099A6A-E55B-4DE8-A0E5-56F22EDFF88B}" type="slidenum">
              <a:rPr lang="en-US"/>
              <a:pPr/>
              <a:t>34</a:t>
            </a:fld>
            <a:endParaRPr lang="en-US"/>
          </a:p>
        </p:txBody>
      </p:sp>
      <p:sp>
        <p:nvSpPr>
          <p:cNvPr id="52225"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2226"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11-T02</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Table 11.2</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Vapor Pressure of Water</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The vapor pressure of water increases with temperature because at a higher temperature, more water molecules have enough energy to become vapor.</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FC50A720-6B2F-4F8A-A1AA-35C00586CB64}" type="slidenum">
              <a:rPr lang="en-US"/>
              <a:pPr/>
              <a:t>35</a:t>
            </a:fld>
            <a:endParaRPr lang="en-US"/>
          </a:p>
        </p:txBody>
      </p:sp>
      <p:sp>
        <p:nvSpPr>
          <p:cNvPr id="54273"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4274"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11-T03</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Table 11.3</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Summary of Gas Law Variables</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This table summarizes the various types of problems that you can do with the combined gas law and the three specific gas laws that you can get from the combined gas law.</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78A39A-AE25-4077-BA3C-56D908C857BE}" type="slidenum">
              <a:rPr lang="en-US"/>
              <a:pPr/>
              <a:t>36</a:t>
            </a:fld>
            <a:endParaRPr lang="en-US"/>
          </a:p>
        </p:txBody>
      </p:sp>
      <p:sp>
        <p:nvSpPr>
          <p:cNvPr id="12290" name="Rectangle 2"/>
          <p:cNvSpPr>
            <a:spLocks noGrp="1" noRot="1" noChangeAspect="1" noChangeArrowheads="1" noTextEdit="1"/>
          </p:cNvSpPr>
          <p:nvPr>
            <p:ph type="sldImg"/>
          </p:nvPr>
        </p:nvSpPr>
        <p:spPr>
          <a:xfrm>
            <a:off x="1143000" y="687388"/>
            <a:ext cx="4572000" cy="3429000"/>
          </a:xfrm>
          <a:ln/>
        </p:spPr>
      </p:sp>
      <p:sp>
        <p:nvSpPr>
          <p:cNvPr id="12291" name="Rectangle 3"/>
          <p:cNvSpPr>
            <a:spLocks noGrp="1" noChangeArrowheads="1"/>
          </p:cNvSpPr>
          <p:nvPr>
            <p:ph type="body" idx="1"/>
          </p:nvPr>
        </p:nvSpPr>
        <p:spPr>
          <a:xfrm>
            <a:off x="912813" y="4343400"/>
            <a:ext cx="5032375" cy="4113213"/>
          </a:xfrm>
        </p:spPr>
        <p:txBody>
          <a:bodyPr lIns="91426" tIns="45714" rIns="91426" bIns="45714"/>
          <a:lstStyle/>
          <a:p>
            <a:endParaRPr lang="el-GR">
              <a:solidFill>
                <a:srgbClr val="000000"/>
              </a:solidFill>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1CF40949-57A8-48D5-99CA-D7DDBCAF7706}" type="slidenum">
              <a:rPr lang="en-US"/>
              <a:pPr/>
              <a:t>3</a:t>
            </a:fld>
            <a:endParaRPr lang="en-US"/>
          </a:p>
        </p:txBody>
      </p:sp>
      <p:sp>
        <p:nvSpPr>
          <p:cNvPr id="35841"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5842"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11-10</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Measuring Vapor Pressure</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A single drop of liquid is placed onto the top of a barometer.  Eventually, the pressure can be measured.</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Vapor pressure is temperature-dependent.  A liquid will evaporate to a greater extent at increased temperature, increasing vapor pressure.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7F1C6F-B823-4384-8231-673437CFA54C}" type="slidenum">
              <a:rPr lang="en-US"/>
              <a:pPr/>
              <a:t>37</a:t>
            </a:fld>
            <a:endParaRPr lang="en-US"/>
          </a:p>
        </p:txBody>
      </p:sp>
      <p:sp>
        <p:nvSpPr>
          <p:cNvPr id="28674" name="Rectangle 2"/>
          <p:cNvSpPr>
            <a:spLocks noGrp="1" noRot="1" noChangeAspect="1" noChangeArrowheads="1" noTextEdit="1"/>
          </p:cNvSpPr>
          <p:nvPr>
            <p:ph type="sldImg"/>
          </p:nvPr>
        </p:nvSpPr>
        <p:spPr>
          <a:xfrm>
            <a:off x="1143000" y="687388"/>
            <a:ext cx="4572000" cy="3429000"/>
          </a:xfrm>
          <a:ln/>
        </p:spPr>
      </p:sp>
      <p:sp>
        <p:nvSpPr>
          <p:cNvPr id="28675" name="Rectangle 3"/>
          <p:cNvSpPr>
            <a:spLocks noGrp="1" noChangeArrowheads="1"/>
          </p:cNvSpPr>
          <p:nvPr>
            <p:ph type="body" idx="1"/>
          </p:nvPr>
        </p:nvSpPr>
        <p:spPr>
          <a:xfrm>
            <a:off x="912813" y="4343400"/>
            <a:ext cx="5032375" cy="4113213"/>
          </a:xfrm>
        </p:spPr>
        <p:txBody>
          <a:bodyPr lIns="91426" tIns="45714" rIns="91426" bIns="45714"/>
          <a:lstStyle/>
          <a:p>
            <a:endParaRPr lang="el-GR">
              <a:solidFill>
                <a:srgbClr val="000000"/>
              </a:solidFill>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A4584820-DABD-4FAC-B867-EBA71A6EE121}" type="slidenum">
              <a:rPr lang="en-US"/>
              <a:pPr/>
              <a:t>4</a:t>
            </a:fld>
            <a:endParaRPr lang="en-US"/>
          </a:p>
        </p:txBody>
      </p:sp>
      <p:sp>
        <p:nvSpPr>
          <p:cNvPr id="13313"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314"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11-05</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Boyle's Law</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The volume of a gas is halved when the pressure is doubled.  The inverse is also true.</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Volume and pressure are inversely proportional.</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C942B156-30ED-4A1B-94B5-C572B738F8B7}" type="slidenum">
              <a:rPr lang="en-US"/>
              <a:pPr/>
              <a:t>5</a:t>
            </a:fld>
            <a:endParaRPr lang="en-US"/>
          </a:p>
        </p:txBody>
      </p:sp>
      <p:sp>
        <p:nvSpPr>
          <p:cNvPr id="50177"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0178"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11-T01</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Table 11.1</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Units of Gas Pressure</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Various units of gas pressure are shown.  You can convert from one unit to another by using the appropriate unit factor that will cancel the given unit.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E3AC0A-4682-4354-9D32-6DB0E306F911}" type="slidenum">
              <a:rPr lang="en-US"/>
              <a:pPr/>
              <a:t>7</a:t>
            </a:fld>
            <a:endParaRPr lang="en-US"/>
          </a:p>
        </p:txBody>
      </p:sp>
      <p:sp>
        <p:nvSpPr>
          <p:cNvPr id="6146" name="Rectangle 2"/>
          <p:cNvSpPr>
            <a:spLocks noGrp="1" noRot="1" noChangeAspect="1" noChangeArrowheads="1" noTextEdit="1"/>
          </p:cNvSpPr>
          <p:nvPr>
            <p:ph type="sldImg"/>
          </p:nvPr>
        </p:nvSpPr>
        <p:spPr>
          <a:xfrm>
            <a:off x="1143000" y="687388"/>
            <a:ext cx="4572000" cy="3429000"/>
          </a:xfrm>
          <a:ln/>
        </p:spPr>
      </p:sp>
      <p:sp>
        <p:nvSpPr>
          <p:cNvPr id="6147" name="Rectangle 3"/>
          <p:cNvSpPr>
            <a:spLocks noGrp="1" noChangeArrowheads="1"/>
          </p:cNvSpPr>
          <p:nvPr>
            <p:ph type="body" idx="1"/>
          </p:nvPr>
        </p:nvSpPr>
        <p:spPr>
          <a:xfrm>
            <a:off x="912813" y="4343400"/>
            <a:ext cx="5032375" cy="4113213"/>
          </a:xfrm>
        </p:spPr>
        <p:txBody>
          <a:bodyPr lIns="91426" tIns="45714" rIns="91426" bIns="45714"/>
          <a:lstStyle/>
          <a:p>
            <a:endParaRPr lang="el-GR">
              <a:solidFill>
                <a:srgbClr val="000000"/>
              </a:solidFill>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11481434-198B-4A08-99A5-ECDE2F6A59CD}" type="slidenum">
              <a:rPr lang="en-US"/>
              <a:pPr/>
              <a:t>8</a:t>
            </a:fld>
            <a:endParaRPr lang="en-US"/>
          </a:p>
        </p:txBody>
      </p:sp>
      <p:sp>
        <p:nvSpPr>
          <p:cNvPr id="19457"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9458"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11-07-01UN</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Illustration of Charles' Law</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(a) A balloon contains air at room temperature. (b) As liquid nitrogen at -196°C is poured on the balloon, the air inside the balloon cools, causing it to decrease in volume.</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Charles' Law:  as the temperature of the gas decreases, its volume decreases.  Temperature and volume are directly proportional.</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9BF08921-F881-4737-8DDA-ED9A89CE533F}" type="slidenum">
              <a:rPr lang="en-US"/>
              <a:pPr/>
              <a:t>9</a:t>
            </a:fld>
            <a:endParaRPr lang="en-US"/>
          </a:p>
        </p:txBody>
      </p:sp>
      <p:sp>
        <p:nvSpPr>
          <p:cNvPr id="23553"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3554"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11-07</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Gas Volume vs. Temperature</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As the temperature decreases, the volume of a gas decreases.  V and T are directly proportional.</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This graph represents the volume and temperature of a gas at a constant pressure, throughout a large range of values.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06936649-5BE8-41CB-B39D-27E95595D569}" type="slidenum">
              <a:rPr lang="en-US"/>
              <a:pPr/>
              <a:t>11</a:t>
            </a:fld>
            <a:endParaRPr lang="en-US"/>
          </a:p>
        </p:txBody>
      </p:sp>
      <p:sp>
        <p:nvSpPr>
          <p:cNvPr id="5121"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22"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11-01</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Pressure and Frequency/Energy</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Molecules that move faster collide with more energy.  Slower molecules collide with less energy.</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Gas pressure is a function of energy, and energy is a function of velocity and mass.  Mass is fixed, but velocity can be increased by increasing the temperature of the gas.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0412387C-73C9-42E7-A8CF-25A56487B733}" type="slidenum">
              <a:rPr lang="en-US"/>
              <a:pPr/>
              <a:t>12</a:t>
            </a:fld>
            <a:endParaRPr lang="en-US"/>
          </a:p>
        </p:txBody>
      </p:sp>
      <p:sp>
        <p:nvSpPr>
          <p:cNvPr id="25601"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5602"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11-08-01</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Gay-Lussac's Law</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A cylinder contains He gas at 300K and 1.00 atm.  As the temperature is doubled to 600K, the pressure doubles to 2.00 atm.</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Pressure and temperature are directly proportional.  As T increases, P increases.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E186D9C-B161-4836-B321-8E16B01ED434}" type="datetimeFigureOut">
              <a:rPr lang="en-US" smtClean="0"/>
              <a:pPr/>
              <a:t>01/22/2012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795DA0-80A5-4039-9A1E-87ABC92D2E3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186D9C-B161-4836-B321-8E16B01ED434}" type="datetimeFigureOut">
              <a:rPr lang="en-US" smtClean="0"/>
              <a:pPr/>
              <a:t>01/22/2012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795DA0-80A5-4039-9A1E-87ABC92D2E3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186D9C-B161-4836-B321-8E16B01ED434}" type="datetimeFigureOut">
              <a:rPr lang="en-US" smtClean="0"/>
              <a:pPr/>
              <a:t>01/22/2012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795DA0-80A5-4039-9A1E-87ABC92D2E3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186D9C-B161-4836-B321-8E16B01ED434}" type="datetimeFigureOut">
              <a:rPr lang="en-US" smtClean="0"/>
              <a:pPr/>
              <a:t>01/22/2012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795DA0-80A5-4039-9A1E-87ABC92D2E3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186D9C-B161-4836-B321-8E16B01ED434}" type="datetimeFigureOut">
              <a:rPr lang="en-US" smtClean="0"/>
              <a:pPr/>
              <a:t>01/22/2012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795DA0-80A5-4039-9A1E-87ABC92D2E3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E186D9C-B161-4836-B321-8E16B01ED434}" type="datetimeFigureOut">
              <a:rPr lang="en-US" smtClean="0"/>
              <a:pPr/>
              <a:t>01/22/2012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795DA0-80A5-4039-9A1E-87ABC92D2E3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E186D9C-B161-4836-B321-8E16B01ED434}" type="datetimeFigureOut">
              <a:rPr lang="en-US" smtClean="0"/>
              <a:pPr/>
              <a:t>01/22/2012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795DA0-80A5-4039-9A1E-87ABC92D2E3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186D9C-B161-4836-B321-8E16B01ED434}" type="datetimeFigureOut">
              <a:rPr lang="en-US" smtClean="0"/>
              <a:pPr/>
              <a:t>01/22/2012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795DA0-80A5-4039-9A1E-87ABC92D2E3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186D9C-B161-4836-B321-8E16B01ED434}" type="datetimeFigureOut">
              <a:rPr lang="en-US" smtClean="0"/>
              <a:pPr/>
              <a:t>01/22/2012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795DA0-80A5-4039-9A1E-87ABC92D2E3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186D9C-B161-4836-B321-8E16B01ED434}" type="datetimeFigureOut">
              <a:rPr lang="en-US" smtClean="0"/>
              <a:pPr/>
              <a:t>01/22/2012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795DA0-80A5-4039-9A1E-87ABC92D2E3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186D9C-B161-4836-B321-8E16B01ED434}" type="datetimeFigureOut">
              <a:rPr lang="en-US" smtClean="0"/>
              <a:pPr/>
              <a:t>01/22/2012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795DA0-80A5-4039-9A1E-87ABC92D2E3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186D9C-B161-4836-B321-8E16B01ED434}" type="datetimeFigureOut">
              <a:rPr lang="en-US" smtClean="0"/>
              <a:pPr/>
              <a:t>01/22/2012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795DA0-80A5-4039-9A1E-87ABC92D2E3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676401"/>
            <a:ext cx="7772400" cy="914400"/>
          </a:xfrm>
        </p:spPr>
        <p:txBody>
          <a:bodyPr/>
          <a:lstStyle/>
          <a:p>
            <a:r>
              <a:rPr lang="en-US" dirty="0" smtClean="0"/>
              <a:t>Chemistry 120</a:t>
            </a:r>
            <a:endParaRPr lang="en-US" dirty="0"/>
          </a:p>
        </p:txBody>
      </p:sp>
      <p:sp>
        <p:nvSpPr>
          <p:cNvPr id="3" name="Subtitle 2"/>
          <p:cNvSpPr>
            <a:spLocks noGrp="1"/>
          </p:cNvSpPr>
          <p:nvPr>
            <p:ph type="subTitle" idx="1"/>
          </p:nvPr>
        </p:nvSpPr>
        <p:spPr>
          <a:xfrm>
            <a:off x="914400" y="2743200"/>
            <a:ext cx="7543800" cy="1905000"/>
          </a:xfrm>
        </p:spPr>
        <p:txBody>
          <a:bodyPr>
            <a:noAutofit/>
          </a:bodyPr>
          <a:lstStyle/>
          <a:p>
            <a:r>
              <a:rPr lang="en-US" sz="3600" dirty="0" smtClean="0"/>
              <a:t>Chapter </a:t>
            </a:r>
            <a:r>
              <a:rPr lang="en-US" sz="3600" dirty="0"/>
              <a:t>4</a:t>
            </a:r>
            <a:r>
              <a:rPr lang="en-US" sz="3600" dirty="0" smtClean="0"/>
              <a:t>: Introduction to Gases</a:t>
            </a:r>
          </a:p>
          <a:p>
            <a:r>
              <a:rPr lang="en-US" sz="3600" dirty="0" smtClean="0"/>
              <a:t>Chapter 14: The Ideal Gas Law and It’s Applications</a:t>
            </a:r>
            <a:endParaRPr lang="en-US" sz="3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Charles’ Law</a:t>
            </a:r>
            <a:endParaRPr lang="en-US" dirty="0"/>
          </a:p>
        </p:txBody>
      </p:sp>
      <p:sp>
        <p:nvSpPr>
          <p:cNvPr id="3" name="Content Placeholder 2"/>
          <p:cNvSpPr>
            <a:spLocks noGrp="1"/>
          </p:cNvSpPr>
          <p:nvPr>
            <p:ph idx="1"/>
          </p:nvPr>
        </p:nvSpPr>
        <p:spPr/>
        <p:txBody>
          <a:bodyPr/>
          <a:lstStyle/>
          <a:p>
            <a:r>
              <a:rPr lang="en-US" dirty="0" smtClean="0"/>
              <a:t>A 407 </a:t>
            </a:r>
            <a:r>
              <a:rPr lang="en-US" dirty="0" err="1" smtClean="0"/>
              <a:t>mL</a:t>
            </a:r>
            <a:r>
              <a:rPr lang="en-US" dirty="0" smtClean="0"/>
              <a:t> sample of oxygen at 25 °C is heated to 55 °C, what is the new volume? Assume the pressure and number of moles is constant.</a:t>
            </a:r>
          </a:p>
          <a:p>
            <a:pPr>
              <a:buNone/>
            </a:pPr>
            <a:endParaRPr lang="en-US"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p:cNvPicPr>
            <a:picLocks noChangeAspect="1" noChangeArrowheads="1"/>
          </p:cNvPicPr>
          <p:nvPr/>
        </p:nvPicPr>
        <p:blipFill>
          <a:blip r:embed="rId3" cstate="print"/>
          <a:srcRect/>
          <a:stretch>
            <a:fillRect/>
          </a:stretch>
        </p:blipFill>
        <p:spPr bwMode="auto">
          <a:xfrm>
            <a:off x="57150" y="645795"/>
            <a:ext cx="9029700" cy="5566410"/>
          </a:xfrm>
          <a:prstGeom prst="rect">
            <a:avLst/>
          </a:prstGeom>
          <a:noFill/>
          <a:ln w="25400">
            <a:noFill/>
            <a:miter lim="800000"/>
            <a:headEnd/>
            <a:tailEnd/>
          </a:ln>
          <a:effectLst/>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p:cNvPicPr>
            <a:picLocks noChangeAspect="1" noChangeArrowheads="1"/>
          </p:cNvPicPr>
          <p:nvPr/>
        </p:nvPicPr>
        <p:blipFill>
          <a:blip r:embed="rId3" cstate="print"/>
          <a:srcRect/>
          <a:stretch>
            <a:fillRect/>
          </a:stretch>
        </p:blipFill>
        <p:spPr bwMode="auto">
          <a:xfrm>
            <a:off x="2720340" y="57150"/>
            <a:ext cx="3703320" cy="6743700"/>
          </a:xfrm>
          <a:prstGeom prst="rect">
            <a:avLst/>
          </a:prstGeom>
          <a:noFill/>
          <a:ln w="25400">
            <a:noFill/>
            <a:miter lim="800000"/>
            <a:headEnd/>
            <a:tailEnd/>
          </a:ln>
          <a:effectLst/>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p:cNvPicPr>
            <a:picLocks noChangeAspect="1" noChangeArrowheads="1"/>
          </p:cNvPicPr>
          <p:nvPr/>
        </p:nvPicPr>
        <p:blipFill>
          <a:blip r:embed="rId3" cstate="print"/>
          <a:srcRect/>
          <a:stretch>
            <a:fillRect/>
          </a:stretch>
        </p:blipFill>
        <p:spPr bwMode="auto">
          <a:xfrm>
            <a:off x="1508760" y="57150"/>
            <a:ext cx="6126480" cy="6743700"/>
          </a:xfrm>
          <a:prstGeom prst="rect">
            <a:avLst/>
          </a:prstGeom>
          <a:noFill/>
          <a:ln w="25400">
            <a:noFill/>
            <a:miter lim="800000"/>
            <a:headEnd/>
            <a:tailEnd/>
          </a:ln>
          <a:effectLst/>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p:cNvPicPr>
            <a:picLocks noChangeAspect="1" noChangeArrowheads="1"/>
          </p:cNvPicPr>
          <p:nvPr/>
        </p:nvPicPr>
        <p:blipFill>
          <a:blip r:embed="rId3" cstate="print"/>
          <a:srcRect/>
          <a:stretch>
            <a:fillRect/>
          </a:stretch>
        </p:blipFill>
        <p:spPr bwMode="auto">
          <a:xfrm>
            <a:off x="1503045" y="57150"/>
            <a:ext cx="6137910" cy="6743700"/>
          </a:xfrm>
          <a:prstGeom prst="rect">
            <a:avLst/>
          </a:prstGeom>
          <a:noFill/>
          <a:ln w="25400">
            <a:noFill/>
            <a:miter lim="800000"/>
            <a:headEnd/>
            <a:tailEnd/>
          </a:ln>
          <a:effectLst/>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2" name="Picture1" descr="0414"/>
          <p:cNvPicPr preferRelativeResize="0">
            <a:picLocks noChangeAspect="1" noChangeArrowheads="1"/>
          </p:cNvPicPr>
          <p:nvPr/>
        </p:nvPicPr>
        <p:blipFill>
          <a:blip r:embed="rId3" cstate="print"/>
          <a:srcRect/>
          <a:stretch>
            <a:fillRect/>
          </a:stretch>
        </p:blipFill>
        <p:spPr bwMode="auto">
          <a:xfrm>
            <a:off x="396875" y="76200"/>
            <a:ext cx="8348663" cy="6503988"/>
          </a:xfrm>
          <a:prstGeom prst="rect">
            <a:avLst/>
          </a:prstGeom>
          <a:noFill/>
          <a:ln w="9525">
            <a:noFill/>
            <a:miter lim="800000"/>
            <a:headEnd/>
            <a:tailEnd/>
          </a:ln>
          <a:effectLst/>
        </p:spPr>
      </p:pic>
      <p:sp>
        <p:nvSpPr>
          <p:cNvPr id="48130" name="Rectangle 2" hidden="1"/>
          <p:cNvSpPr>
            <a:spLocks noGrp="1" noChangeArrowheads="1"/>
          </p:cNvSpPr>
          <p:nvPr>
            <p:ph type="title"/>
          </p:nvPr>
        </p:nvSpPr>
        <p:spPr/>
        <p:txBody>
          <a:bodyPr/>
          <a:lstStyle/>
          <a:p>
            <a:endParaRPr lang="en-US"/>
          </a:p>
        </p:txBody>
      </p:sp>
      <p:sp>
        <p:nvSpPr>
          <p:cNvPr id="48131" name="Rectangle 3"/>
          <p:cNvSpPr>
            <a:spLocks noChangeArrowheads="1"/>
          </p:cNvSpPr>
          <p:nvPr/>
        </p:nvSpPr>
        <p:spPr bwMode="auto">
          <a:xfrm>
            <a:off x="7843838" y="6584950"/>
            <a:ext cx="1300162" cy="265113"/>
          </a:xfrm>
          <a:prstGeom prst="rect">
            <a:avLst/>
          </a:prstGeom>
          <a:noFill/>
          <a:ln w="9525">
            <a:noFill/>
            <a:miter lim="800000"/>
            <a:headEnd/>
            <a:tailEnd/>
          </a:ln>
          <a:effectLst/>
        </p:spPr>
        <p:txBody>
          <a:bodyPr wrap="none" lIns="82058" tIns="41029" rIns="82058" bIns="41029"/>
          <a:lstStyle/>
          <a:p>
            <a:pPr algn="r" defTabSz="820738" eaLnBrk="0" hangingPunct="0"/>
            <a:r>
              <a:rPr lang="en-US" sz="1200" b="1"/>
              <a:t>Fig. 4-14, p. 112</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Boyle’s Law</a:t>
            </a:r>
            <a:endParaRPr lang="en-US" dirty="0"/>
          </a:p>
        </p:txBody>
      </p:sp>
      <p:sp>
        <p:nvSpPr>
          <p:cNvPr id="3" name="Content Placeholder 2"/>
          <p:cNvSpPr>
            <a:spLocks noGrp="1"/>
          </p:cNvSpPr>
          <p:nvPr>
            <p:ph idx="1"/>
          </p:nvPr>
        </p:nvSpPr>
        <p:spPr/>
        <p:txBody>
          <a:bodyPr/>
          <a:lstStyle/>
          <a:p>
            <a:r>
              <a:rPr lang="en-US" dirty="0" smtClean="0"/>
              <a:t>A sample of air at 0.750 </a:t>
            </a:r>
            <a:r>
              <a:rPr lang="en-US" dirty="0" err="1" smtClean="0"/>
              <a:t>atm</a:t>
            </a:r>
            <a:r>
              <a:rPr lang="en-US" dirty="0" smtClean="0"/>
              <a:t> is expanded from 250.0 </a:t>
            </a:r>
            <a:r>
              <a:rPr lang="en-US" dirty="0" err="1" smtClean="0"/>
              <a:t>mL</a:t>
            </a:r>
            <a:r>
              <a:rPr lang="en-US" dirty="0" smtClean="0"/>
              <a:t> to 655.0 </a:t>
            </a:r>
            <a:r>
              <a:rPr lang="en-US" dirty="0" err="1" smtClean="0"/>
              <a:t>mL</a:t>
            </a:r>
            <a:r>
              <a:rPr lang="en-US" dirty="0" smtClean="0"/>
              <a:t> at constant temperature and number of moles, what is the new pressure?</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 Combined Gas Law</a:t>
            </a:r>
            <a:endParaRPr lang="en-US" dirty="0"/>
          </a:p>
        </p:txBody>
      </p:sp>
      <p:sp>
        <p:nvSpPr>
          <p:cNvPr id="3" name="Content Placeholder 2"/>
          <p:cNvSpPr>
            <a:spLocks noGrp="1"/>
          </p:cNvSpPr>
          <p:nvPr>
            <p:ph idx="1"/>
          </p:nvPr>
        </p:nvSpPr>
        <p:spPr/>
        <p:txBody>
          <a:bodyPr/>
          <a:lstStyle/>
          <a:p>
            <a:r>
              <a:rPr lang="en-US" dirty="0" smtClean="0"/>
              <a:t>A sample of krypton gas has a volume of 250.0 </a:t>
            </a:r>
            <a:r>
              <a:rPr lang="en-US" dirty="0" err="1" smtClean="0"/>
              <a:t>mL</a:t>
            </a:r>
            <a:r>
              <a:rPr lang="en-US" dirty="0" smtClean="0"/>
              <a:t> at 225 mm Hg and -125 °C. Calculate the pressure in </a:t>
            </a:r>
            <a:r>
              <a:rPr lang="en-US" dirty="0" err="1" smtClean="0"/>
              <a:t>kPa</a:t>
            </a:r>
            <a:r>
              <a:rPr lang="en-US" dirty="0" smtClean="0"/>
              <a:t>, if the gas is heated to 100 °C and now occupies 200.0 </a:t>
            </a:r>
            <a:r>
              <a:rPr lang="en-US" dirty="0" err="1" smtClean="0"/>
              <a:t>mL.</a:t>
            </a:r>
            <a:r>
              <a:rPr lang="en-US" dirty="0" smtClean="0"/>
              <a:t> Assume constant number of moles.</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Avogadro’s Law</a:t>
            </a:r>
            <a:endParaRPr lang="en-US" dirty="0"/>
          </a:p>
        </p:txBody>
      </p:sp>
      <p:sp>
        <p:nvSpPr>
          <p:cNvPr id="3" name="Content Placeholder 2"/>
          <p:cNvSpPr>
            <a:spLocks noGrp="1"/>
          </p:cNvSpPr>
          <p:nvPr>
            <p:ph idx="1"/>
          </p:nvPr>
        </p:nvSpPr>
        <p:spPr/>
        <p:txBody>
          <a:bodyPr/>
          <a:lstStyle/>
          <a:p>
            <a:r>
              <a:rPr lang="en-US" dirty="0" smtClean="0"/>
              <a:t>A balloon with a volume of 220. </a:t>
            </a:r>
            <a:r>
              <a:rPr lang="en-US" dirty="0" err="1" smtClean="0"/>
              <a:t>mL</a:t>
            </a:r>
            <a:r>
              <a:rPr lang="en-US" dirty="0" smtClean="0"/>
              <a:t> is filled with 2.0 moles of helium. To what volume will the balloon expand if 3.0 moles of helium is added? Assume that the pressure and temperature is constant.</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Ideal Gas Law</a:t>
            </a:r>
            <a:endParaRPr lang="en-US" dirty="0"/>
          </a:p>
        </p:txBody>
      </p:sp>
      <p:sp>
        <p:nvSpPr>
          <p:cNvPr id="3" name="Content Placeholder 2"/>
          <p:cNvSpPr>
            <a:spLocks noGrp="1"/>
          </p:cNvSpPr>
          <p:nvPr>
            <p:ph idx="1"/>
          </p:nvPr>
        </p:nvSpPr>
        <p:spPr/>
        <p:txBody>
          <a:bodyPr/>
          <a:lstStyle/>
          <a:p>
            <a:r>
              <a:rPr lang="en-US" dirty="0" smtClean="0"/>
              <a:t>Butane, C</a:t>
            </a:r>
            <a:r>
              <a:rPr lang="en-US" baseline="-25000" dirty="0" smtClean="0"/>
              <a:t>4</a:t>
            </a:r>
            <a:r>
              <a:rPr lang="en-US" dirty="0" smtClean="0"/>
              <a:t>H</a:t>
            </a:r>
            <a:r>
              <a:rPr lang="en-US" baseline="-25000" dirty="0" smtClean="0"/>
              <a:t>10</a:t>
            </a:r>
            <a:r>
              <a:rPr lang="en-US" dirty="0" smtClean="0"/>
              <a:t>, is used as a fuel for barbecues and as an aerosol propellant. If you have 108 </a:t>
            </a:r>
            <a:r>
              <a:rPr lang="en-US" dirty="0" err="1" smtClean="0"/>
              <a:t>mL</a:t>
            </a:r>
            <a:r>
              <a:rPr lang="en-US" dirty="0" smtClean="0"/>
              <a:t> of butane at 0.952 bar and 25.0 °C, how many moles of butane is in the cylinder? </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p:cNvPicPr>
            <a:picLocks noChangeAspect="1" noChangeArrowheads="1"/>
          </p:cNvPicPr>
          <p:nvPr/>
        </p:nvPicPr>
        <p:blipFill>
          <a:blip r:embed="rId3" cstate="print"/>
          <a:srcRect/>
          <a:stretch>
            <a:fillRect/>
          </a:stretch>
        </p:blipFill>
        <p:spPr bwMode="auto">
          <a:xfrm>
            <a:off x="2274570" y="57150"/>
            <a:ext cx="4594860" cy="6743700"/>
          </a:xfrm>
          <a:prstGeom prst="rect">
            <a:avLst/>
          </a:prstGeom>
          <a:noFill/>
          <a:ln w="25400">
            <a:noFill/>
            <a:miter lim="800000"/>
            <a:headEnd/>
            <a:tailEnd/>
          </a:ln>
          <a:effectLst/>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 Ideal Gas Law</a:t>
            </a:r>
            <a:endParaRPr lang="en-US" dirty="0"/>
          </a:p>
        </p:txBody>
      </p:sp>
      <p:sp>
        <p:nvSpPr>
          <p:cNvPr id="3" name="Content Placeholder 2"/>
          <p:cNvSpPr>
            <a:spLocks noGrp="1"/>
          </p:cNvSpPr>
          <p:nvPr>
            <p:ph idx="1"/>
          </p:nvPr>
        </p:nvSpPr>
        <p:spPr/>
        <p:txBody>
          <a:bodyPr/>
          <a:lstStyle/>
          <a:p>
            <a:r>
              <a:rPr lang="en-US" dirty="0" smtClean="0"/>
              <a:t>What is the volume of 1.20 g of carbon monoxide at 8.0 °C, if it has a partial pressure of 724 mmHg?</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 Applications of the Ideal Gas Law</a:t>
            </a:r>
            <a:endParaRPr lang="en-US" dirty="0"/>
          </a:p>
        </p:txBody>
      </p:sp>
      <p:sp>
        <p:nvSpPr>
          <p:cNvPr id="3" name="Content Placeholder 2"/>
          <p:cNvSpPr>
            <a:spLocks noGrp="1"/>
          </p:cNvSpPr>
          <p:nvPr>
            <p:ph idx="1"/>
          </p:nvPr>
        </p:nvSpPr>
        <p:spPr/>
        <p:txBody>
          <a:bodyPr/>
          <a:lstStyle/>
          <a:p>
            <a:r>
              <a:rPr lang="en-US" dirty="0" smtClean="0"/>
              <a:t>What is the molar mass of a gas, if a 3.16 g sample of gas at 0.750 </a:t>
            </a:r>
            <a:r>
              <a:rPr lang="en-US" dirty="0" err="1" smtClean="0"/>
              <a:t>atm</a:t>
            </a:r>
            <a:r>
              <a:rPr lang="en-US" dirty="0" smtClean="0"/>
              <a:t> and 45.7 °C occupies a volume of 2.05 L?</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 Applications of the Ideal Gas Law</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 gaseous compound has an empirical formula of CH</a:t>
            </a:r>
            <a:r>
              <a:rPr lang="en-US" baseline="-25000" dirty="0" smtClean="0"/>
              <a:t>2</a:t>
            </a:r>
            <a:r>
              <a:rPr lang="en-US" dirty="0" smtClean="0"/>
              <a:t>. When the gas is at 23 °C and 0.990 </a:t>
            </a:r>
            <a:r>
              <a:rPr lang="en-US" dirty="0" err="1" smtClean="0"/>
              <a:t>atm</a:t>
            </a:r>
            <a:r>
              <a:rPr lang="en-US" dirty="0" smtClean="0"/>
              <a:t> it has a volume of 0.783 L and a mass of 2.23 g. What is the molecular formula of the gas?</a:t>
            </a:r>
          </a:p>
          <a:p>
            <a:pPr marL="514350" indent="-514350">
              <a:buFont typeface="+mj-lt"/>
              <a:buAutoNum type="alphaUcPeriod"/>
            </a:pPr>
            <a:r>
              <a:rPr lang="en-US" dirty="0" smtClean="0"/>
              <a:t>CH</a:t>
            </a:r>
            <a:r>
              <a:rPr lang="en-US" baseline="-25000" dirty="0" smtClean="0"/>
              <a:t>2</a:t>
            </a:r>
          </a:p>
          <a:p>
            <a:pPr marL="514350" indent="-514350">
              <a:buFont typeface="+mj-lt"/>
              <a:buAutoNum type="alphaUcPeriod"/>
            </a:pPr>
            <a:r>
              <a:rPr lang="en-US" dirty="0" smtClean="0"/>
              <a:t>C</a:t>
            </a:r>
            <a:r>
              <a:rPr lang="en-US" baseline="-25000" dirty="0" smtClean="0"/>
              <a:t>2</a:t>
            </a:r>
            <a:r>
              <a:rPr lang="en-US" dirty="0" smtClean="0"/>
              <a:t>H</a:t>
            </a:r>
            <a:r>
              <a:rPr lang="en-US" baseline="-25000" dirty="0" smtClean="0"/>
              <a:t>4</a:t>
            </a:r>
          </a:p>
          <a:p>
            <a:pPr marL="514350" indent="-514350">
              <a:buFont typeface="+mj-lt"/>
              <a:buAutoNum type="alphaUcPeriod"/>
            </a:pPr>
            <a:r>
              <a:rPr lang="en-US" dirty="0" smtClean="0"/>
              <a:t>C</a:t>
            </a:r>
            <a:r>
              <a:rPr lang="en-US" baseline="-25000" dirty="0" smtClean="0"/>
              <a:t>3</a:t>
            </a:r>
            <a:r>
              <a:rPr lang="en-US" dirty="0" smtClean="0"/>
              <a:t>H</a:t>
            </a:r>
            <a:r>
              <a:rPr lang="en-US" baseline="-25000" dirty="0" smtClean="0"/>
              <a:t>6</a:t>
            </a:r>
          </a:p>
          <a:p>
            <a:pPr marL="514350" indent="-514350">
              <a:buFont typeface="+mj-lt"/>
              <a:buAutoNum type="alphaUcPeriod"/>
            </a:pPr>
            <a:r>
              <a:rPr lang="en-US" dirty="0" smtClean="0"/>
              <a:t>C</a:t>
            </a:r>
            <a:r>
              <a:rPr lang="en-US" baseline="-25000" dirty="0" smtClean="0"/>
              <a:t>4</a:t>
            </a:r>
            <a:r>
              <a:rPr lang="en-US" dirty="0" smtClean="0"/>
              <a:t>H</a:t>
            </a:r>
            <a:r>
              <a:rPr lang="en-US" baseline="-25000" dirty="0" smtClean="0"/>
              <a:t>8</a:t>
            </a:r>
          </a:p>
          <a:p>
            <a:pPr marL="514350" indent="-514350">
              <a:buFont typeface="+mj-lt"/>
              <a:buAutoNum type="alphaUcPeriod"/>
            </a:pPr>
            <a:r>
              <a:rPr lang="en-US" dirty="0" smtClean="0"/>
              <a:t>C</a:t>
            </a:r>
            <a:r>
              <a:rPr lang="en-US" baseline="-25000" dirty="0" smtClean="0"/>
              <a:t>5</a:t>
            </a:r>
            <a:r>
              <a:rPr lang="en-US" dirty="0" smtClean="0"/>
              <a:t>H</a:t>
            </a:r>
            <a:r>
              <a:rPr lang="en-US" baseline="-25000" dirty="0" smtClean="0"/>
              <a:t>10</a:t>
            </a:r>
            <a:endParaRPr lang="en-US" baseline="-25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 Applications of the Ideal Gas Law </a:t>
            </a:r>
            <a:endParaRPr lang="en-US" dirty="0"/>
          </a:p>
        </p:txBody>
      </p:sp>
      <p:sp>
        <p:nvSpPr>
          <p:cNvPr id="3" name="Content Placeholder 2"/>
          <p:cNvSpPr>
            <a:spLocks noGrp="1"/>
          </p:cNvSpPr>
          <p:nvPr>
            <p:ph idx="1"/>
          </p:nvPr>
        </p:nvSpPr>
        <p:spPr/>
        <p:txBody>
          <a:bodyPr/>
          <a:lstStyle/>
          <a:p>
            <a:r>
              <a:rPr lang="en-US" dirty="0" smtClean="0"/>
              <a:t>What is the density of xenon gas, if a 1.72 g sample is at 54 °C and 1.10 </a:t>
            </a:r>
            <a:r>
              <a:rPr lang="en-US" dirty="0" err="1" smtClean="0"/>
              <a:t>atm</a:t>
            </a:r>
            <a:r>
              <a:rPr lang="en-US" dirty="0" smtClean="0"/>
              <a:t>?</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 Applications of the Ideal Gas Law</a:t>
            </a:r>
            <a:endParaRPr lang="en-US" dirty="0"/>
          </a:p>
        </p:txBody>
      </p:sp>
      <p:sp>
        <p:nvSpPr>
          <p:cNvPr id="3" name="Content Placeholder 2"/>
          <p:cNvSpPr>
            <a:spLocks noGrp="1"/>
          </p:cNvSpPr>
          <p:nvPr>
            <p:ph idx="1"/>
          </p:nvPr>
        </p:nvSpPr>
        <p:spPr/>
        <p:txBody>
          <a:bodyPr/>
          <a:lstStyle/>
          <a:p>
            <a:r>
              <a:rPr lang="en-US" dirty="0" smtClean="0"/>
              <a:t>If the density of propane, C3H8, is 0.483 g/mol at 25 °C, what is the pressure of a 5.18 g sample that occupies 10.5 </a:t>
            </a:r>
            <a:r>
              <a:rPr lang="en-US" dirty="0" err="1" smtClean="0"/>
              <a:t>mL</a:t>
            </a:r>
            <a:r>
              <a:rPr lang="en-US" dirty="0" smtClean="0"/>
              <a:t>?</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Molar Volume</a:t>
            </a:r>
            <a:endParaRPr lang="en-US" dirty="0"/>
          </a:p>
        </p:txBody>
      </p:sp>
      <p:sp>
        <p:nvSpPr>
          <p:cNvPr id="3" name="Content Placeholder 2"/>
          <p:cNvSpPr>
            <a:spLocks noGrp="1"/>
          </p:cNvSpPr>
          <p:nvPr>
            <p:ph idx="1"/>
          </p:nvPr>
        </p:nvSpPr>
        <p:spPr/>
        <p:txBody>
          <a:bodyPr/>
          <a:lstStyle/>
          <a:p>
            <a:r>
              <a:rPr lang="en-US" dirty="0" smtClean="0"/>
              <a:t>What is the molar volume of a gas at STP?</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Molar Volume</a:t>
            </a:r>
            <a:endParaRPr lang="en-US" dirty="0"/>
          </a:p>
        </p:txBody>
      </p:sp>
      <p:sp>
        <p:nvSpPr>
          <p:cNvPr id="3" name="Content Placeholder 2"/>
          <p:cNvSpPr>
            <a:spLocks noGrp="1"/>
          </p:cNvSpPr>
          <p:nvPr>
            <p:ph idx="1"/>
          </p:nvPr>
        </p:nvSpPr>
        <p:spPr/>
        <p:txBody>
          <a:bodyPr/>
          <a:lstStyle/>
          <a:p>
            <a:r>
              <a:rPr lang="en-US" dirty="0" smtClean="0"/>
              <a:t>Calculate the molar volume of oxygen gas at 15 °C and 0.669 atm.</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Gas </a:t>
            </a:r>
            <a:r>
              <a:rPr lang="en-US" dirty="0" err="1" smtClean="0"/>
              <a:t>Stoichiometry</a:t>
            </a:r>
            <a:endParaRPr lang="en-US" dirty="0"/>
          </a:p>
        </p:txBody>
      </p:sp>
      <p:sp>
        <p:nvSpPr>
          <p:cNvPr id="3" name="Content Placeholder 2"/>
          <p:cNvSpPr>
            <a:spLocks noGrp="1"/>
          </p:cNvSpPr>
          <p:nvPr>
            <p:ph idx="1"/>
          </p:nvPr>
        </p:nvSpPr>
        <p:spPr/>
        <p:txBody>
          <a:bodyPr/>
          <a:lstStyle/>
          <a:p>
            <a:r>
              <a:rPr lang="en-US" dirty="0" smtClean="0"/>
              <a:t>When potassium metal reacts with chlorine gas the product is solid potassium chloride. How many grams of potassium chloride is produced when 7.25 L of chlorine gas at STP react with excess potassium?</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Gas </a:t>
            </a:r>
            <a:r>
              <a:rPr lang="en-US" dirty="0" err="1" smtClean="0"/>
              <a:t>Stoichiometry</a:t>
            </a:r>
            <a:endParaRPr lang="en-US" dirty="0"/>
          </a:p>
        </p:txBody>
      </p:sp>
      <p:sp>
        <p:nvSpPr>
          <p:cNvPr id="3" name="Content Placeholder 2"/>
          <p:cNvSpPr>
            <a:spLocks noGrp="1"/>
          </p:cNvSpPr>
          <p:nvPr>
            <p:ph idx="1"/>
          </p:nvPr>
        </p:nvSpPr>
        <p:spPr/>
        <p:txBody>
          <a:bodyPr/>
          <a:lstStyle/>
          <a:p>
            <a:r>
              <a:rPr lang="en-US" dirty="0" smtClean="0"/>
              <a:t>How many liters of hydrogen chloride gas are produced when 1.25 L of hydrogen gas react with excess chlorine gas?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 Gas </a:t>
            </a:r>
            <a:r>
              <a:rPr lang="en-US" dirty="0" err="1" smtClean="0"/>
              <a:t>Stoichiometry</a:t>
            </a:r>
            <a:r>
              <a:rPr lang="en-US" dirty="0" smtClean="0"/>
              <a:t/>
            </a:r>
            <a:br>
              <a:rPr lang="en-US" dirty="0" smtClean="0"/>
            </a:br>
            <a:r>
              <a:rPr lang="en-US" dirty="0" smtClean="0"/>
              <a:t>Limiting Reagent</a:t>
            </a:r>
            <a:endParaRPr lang="en-US" dirty="0"/>
          </a:p>
        </p:txBody>
      </p:sp>
      <p:sp>
        <p:nvSpPr>
          <p:cNvPr id="3" name="Content Placeholder 2"/>
          <p:cNvSpPr>
            <a:spLocks noGrp="1"/>
          </p:cNvSpPr>
          <p:nvPr>
            <p:ph idx="1"/>
          </p:nvPr>
        </p:nvSpPr>
        <p:spPr/>
        <p:txBody>
          <a:bodyPr/>
          <a:lstStyle/>
          <a:p>
            <a:r>
              <a:rPr lang="en-US" dirty="0" smtClean="0"/>
              <a:t>Nitrogen dioxide gas reacts with water vapor to produce oxygen and ammonia gases. If 12.8 g of nitrogen dioxide reacts with 5.00 L of water vapor at 375 °C and 725 </a:t>
            </a:r>
            <a:r>
              <a:rPr lang="en-US" dirty="0" err="1" smtClean="0"/>
              <a:t>torr</a:t>
            </a:r>
            <a:r>
              <a:rPr lang="en-US" dirty="0" smtClean="0"/>
              <a:t>, how many grams of ammonia can be produced? Use an ICE table.</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1"/>
          <p:cNvPicPr>
            <a:picLocks noChangeAspect="1" noChangeArrowheads="1"/>
          </p:cNvPicPr>
          <p:nvPr/>
        </p:nvPicPr>
        <p:blipFill>
          <a:blip r:embed="rId3" cstate="print"/>
          <a:srcRect/>
          <a:stretch>
            <a:fillRect/>
          </a:stretch>
        </p:blipFill>
        <p:spPr bwMode="auto">
          <a:xfrm>
            <a:off x="57150" y="188595"/>
            <a:ext cx="9029700" cy="6480810"/>
          </a:xfrm>
          <a:prstGeom prst="rect">
            <a:avLst/>
          </a:prstGeom>
          <a:noFill/>
          <a:ln w="25400">
            <a:noFill/>
            <a:miter lim="800000"/>
            <a:headEnd/>
            <a:tailEnd/>
          </a:ln>
          <a:effectLst/>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p:cNvPicPr>
            <a:picLocks noChangeAspect="1" noChangeArrowheads="1"/>
          </p:cNvPicPr>
          <p:nvPr/>
        </p:nvPicPr>
        <p:blipFill>
          <a:blip r:embed="rId3" cstate="print"/>
          <a:srcRect/>
          <a:stretch>
            <a:fillRect/>
          </a:stretch>
        </p:blipFill>
        <p:spPr bwMode="auto">
          <a:xfrm>
            <a:off x="1560195" y="57150"/>
            <a:ext cx="6023610" cy="6743700"/>
          </a:xfrm>
          <a:prstGeom prst="rect">
            <a:avLst/>
          </a:prstGeom>
          <a:noFill/>
          <a:ln w="25400">
            <a:noFill/>
            <a:miter lim="800000"/>
            <a:headEnd/>
            <a:tailEnd/>
          </a:ln>
          <a:effectLst/>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1"/>
          <p:cNvPicPr>
            <a:picLocks noChangeAspect="1" noChangeArrowheads="1"/>
          </p:cNvPicPr>
          <p:nvPr/>
        </p:nvPicPr>
        <p:blipFill>
          <a:blip r:embed="rId3" cstate="print"/>
          <a:srcRect/>
          <a:stretch>
            <a:fillRect/>
          </a:stretch>
        </p:blipFill>
        <p:spPr bwMode="auto">
          <a:xfrm>
            <a:off x="1645920" y="57150"/>
            <a:ext cx="5852160" cy="6743700"/>
          </a:xfrm>
          <a:prstGeom prst="rect">
            <a:avLst/>
          </a:prstGeom>
          <a:noFill/>
          <a:ln w="25400">
            <a:noFill/>
            <a:miter lim="800000"/>
            <a:headEnd/>
            <a:tailEnd/>
          </a:ln>
          <a:effectLst/>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1"/>
          <p:cNvPicPr>
            <a:picLocks noChangeAspect="1" noChangeArrowheads="1"/>
          </p:cNvPicPr>
          <p:nvPr/>
        </p:nvPicPr>
        <p:blipFill>
          <a:blip r:embed="rId3" cstate="print"/>
          <a:srcRect/>
          <a:stretch>
            <a:fillRect/>
          </a:stretch>
        </p:blipFill>
        <p:spPr bwMode="auto">
          <a:xfrm>
            <a:off x="2714625" y="57150"/>
            <a:ext cx="3714750" cy="6743700"/>
          </a:xfrm>
          <a:prstGeom prst="rect">
            <a:avLst/>
          </a:prstGeom>
          <a:noFill/>
          <a:ln w="25400">
            <a:noFill/>
            <a:miter lim="800000"/>
            <a:headEnd/>
            <a:tailEnd/>
          </a:ln>
          <a:effectLst/>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1"/>
          <p:cNvPicPr>
            <a:picLocks noChangeAspect="1" noChangeArrowheads="1"/>
          </p:cNvPicPr>
          <p:nvPr/>
        </p:nvPicPr>
        <p:blipFill>
          <a:blip r:embed="rId3" cstate="print"/>
          <a:srcRect/>
          <a:stretch>
            <a:fillRect/>
          </a:stretch>
        </p:blipFill>
        <p:spPr bwMode="auto">
          <a:xfrm>
            <a:off x="1645920" y="57150"/>
            <a:ext cx="5852160" cy="6743700"/>
          </a:xfrm>
          <a:prstGeom prst="rect">
            <a:avLst/>
          </a:prstGeom>
          <a:noFill/>
          <a:ln w="25400">
            <a:noFill/>
            <a:miter lim="800000"/>
            <a:headEnd/>
            <a:tailEnd/>
          </a:ln>
          <a:effectLst/>
        </p:spPr>
      </p:pic>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1"/>
          <p:cNvPicPr>
            <a:picLocks noChangeAspect="1" noChangeArrowheads="1"/>
          </p:cNvPicPr>
          <p:nvPr/>
        </p:nvPicPr>
        <p:blipFill>
          <a:blip r:embed="rId3" cstate="print"/>
          <a:srcRect/>
          <a:stretch>
            <a:fillRect/>
          </a:stretch>
        </p:blipFill>
        <p:spPr bwMode="auto">
          <a:xfrm>
            <a:off x="57150" y="1137285"/>
            <a:ext cx="9029700" cy="4583430"/>
          </a:xfrm>
          <a:prstGeom prst="rect">
            <a:avLst/>
          </a:prstGeom>
          <a:noFill/>
          <a:ln w="25400">
            <a:noFill/>
            <a:miter lim="800000"/>
            <a:headEnd/>
            <a:tailEnd/>
          </a:ln>
          <a:effectLst/>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1"/>
          <p:cNvPicPr>
            <a:picLocks noChangeAspect="1" noChangeArrowheads="1"/>
          </p:cNvPicPr>
          <p:nvPr/>
        </p:nvPicPr>
        <p:blipFill>
          <a:blip r:embed="rId3" cstate="print"/>
          <a:srcRect/>
          <a:stretch>
            <a:fillRect/>
          </a:stretch>
        </p:blipFill>
        <p:spPr bwMode="auto">
          <a:xfrm>
            <a:off x="57150" y="1811655"/>
            <a:ext cx="9029700" cy="3234690"/>
          </a:xfrm>
          <a:prstGeom prst="rect">
            <a:avLst/>
          </a:prstGeom>
          <a:noFill/>
          <a:ln w="25400">
            <a:noFill/>
            <a:miter lim="800000"/>
            <a:headEnd/>
            <a:tailEnd/>
          </a:ln>
          <a:effectLst/>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1" descr="1401"/>
          <p:cNvPicPr preferRelativeResize="0">
            <a:picLocks noChangeAspect="1" noChangeArrowheads="1"/>
          </p:cNvPicPr>
          <p:nvPr/>
        </p:nvPicPr>
        <p:blipFill>
          <a:blip r:embed="rId3" cstate="print"/>
          <a:srcRect/>
          <a:stretch>
            <a:fillRect/>
          </a:stretch>
        </p:blipFill>
        <p:spPr bwMode="auto">
          <a:xfrm>
            <a:off x="501650" y="76200"/>
            <a:ext cx="8140700" cy="6505575"/>
          </a:xfrm>
          <a:prstGeom prst="rect">
            <a:avLst/>
          </a:prstGeom>
          <a:noFill/>
          <a:ln w="9525">
            <a:noFill/>
            <a:miter lim="800000"/>
            <a:headEnd/>
            <a:tailEnd/>
          </a:ln>
          <a:effectLst/>
        </p:spPr>
      </p:pic>
      <p:sp>
        <p:nvSpPr>
          <p:cNvPr id="11266" name="Rectangle 2" hidden="1"/>
          <p:cNvSpPr>
            <a:spLocks noGrp="1" noChangeArrowheads="1"/>
          </p:cNvSpPr>
          <p:nvPr>
            <p:ph type="title"/>
          </p:nvPr>
        </p:nvSpPr>
        <p:spPr/>
        <p:txBody>
          <a:bodyPr/>
          <a:lstStyle/>
          <a:p>
            <a:endParaRPr lang="en-US"/>
          </a:p>
        </p:txBody>
      </p:sp>
      <p:sp>
        <p:nvSpPr>
          <p:cNvPr id="11267" name="Rectangle 3"/>
          <p:cNvSpPr>
            <a:spLocks noChangeArrowheads="1"/>
          </p:cNvSpPr>
          <p:nvPr/>
        </p:nvSpPr>
        <p:spPr bwMode="auto">
          <a:xfrm>
            <a:off x="7843838" y="6584950"/>
            <a:ext cx="1300162" cy="265113"/>
          </a:xfrm>
          <a:prstGeom prst="rect">
            <a:avLst/>
          </a:prstGeom>
          <a:noFill/>
          <a:ln w="9525">
            <a:noFill/>
            <a:miter lim="800000"/>
            <a:headEnd/>
            <a:tailEnd/>
          </a:ln>
          <a:effectLst/>
        </p:spPr>
        <p:txBody>
          <a:bodyPr wrap="none" lIns="82058" tIns="41029" rIns="82058" bIns="41029"/>
          <a:lstStyle/>
          <a:p>
            <a:pPr algn="r" defTabSz="820738" eaLnBrk="0" hangingPunct="0"/>
            <a:r>
              <a:rPr lang="en-US" sz="1200" b="1"/>
              <a:t>Fig. 14-1, p. 403</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1" descr="1406"/>
          <p:cNvPicPr>
            <a:picLocks noChangeAspect="1" noChangeArrowheads="1"/>
          </p:cNvPicPr>
          <p:nvPr/>
        </p:nvPicPr>
        <p:blipFill>
          <a:blip r:embed="rId3" cstate="print"/>
          <a:srcRect/>
          <a:stretch>
            <a:fillRect/>
          </a:stretch>
        </p:blipFill>
        <p:spPr bwMode="auto">
          <a:xfrm>
            <a:off x="88900" y="1192213"/>
            <a:ext cx="8964613" cy="4473575"/>
          </a:xfrm>
          <a:prstGeom prst="rect">
            <a:avLst/>
          </a:prstGeom>
          <a:noFill/>
          <a:ln w="9525">
            <a:noFill/>
            <a:miter lim="800000"/>
            <a:headEnd/>
            <a:tailEnd/>
          </a:ln>
          <a:effectLst/>
        </p:spPr>
      </p:pic>
      <p:sp>
        <p:nvSpPr>
          <p:cNvPr id="27650" name="Rectangle 2" hidden="1"/>
          <p:cNvSpPr>
            <a:spLocks noGrp="1" noChangeArrowheads="1"/>
          </p:cNvSpPr>
          <p:nvPr>
            <p:ph type="title"/>
          </p:nvPr>
        </p:nvSpPr>
        <p:spPr/>
        <p:txBody>
          <a:bodyPr/>
          <a:lstStyle/>
          <a:p>
            <a:endParaRPr lang="en-US"/>
          </a:p>
        </p:txBody>
      </p:sp>
      <p:sp>
        <p:nvSpPr>
          <p:cNvPr id="27651" name="Rectangle 3"/>
          <p:cNvSpPr>
            <a:spLocks noChangeArrowheads="1"/>
          </p:cNvSpPr>
          <p:nvPr/>
        </p:nvSpPr>
        <p:spPr bwMode="auto">
          <a:xfrm>
            <a:off x="7843838" y="6584950"/>
            <a:ext cx="1300162" cy="265113"/>
          </a:xfrm>
          <a:prstGeom prst="rect">
            <a:avLst/>
          </a:prstGeom>
          <a:noFill/>
          <a:ln w="9525">
            <a:noFill/>
            <a:miter lim="800000"/>
            <a:headEnd/>
            <a:tailEnd/>
          </a:ln>
          <a:effectLst/>
        </p:spPr>
        <p:txBody>
          <a:bodyPr wrap="none" lIns="82058" tIns="41029" rIns="82058" bIns="41029"/>
          <a:lstStyle/>
          <a:p>
            <a:pPr algn="r" defTabSz="820738" eaLnBrk="0" hangingPunct="0"/>
            <a:r>
              <a:rPr lang="en-US" sz="1200" b="1"/>
              <a:t>Fig. 14-6, p. 414</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p:cNvPicPr>
            <a:picLocks noChangeAspect="1" noChangeArrowheads="1"/>
          </p:cNvPicPr>
          <p:nvPr/>
        </p:nvPicPr>
        <p:blipFill>
          <a:blip r:embed="rId3" cstate="print"/>
          <a:srcRect/>
          <a:stretch>
            <a:fillRect/>
          </a:stretch>
        </p:blipFill>
        <p:spPr bwMode="auto">
          <a:xfrm>
            <a:off x="57150" y="234315"/>
            <a:ext cx="9029700" cy="6389370"/>
          </a:xfrm>
          <a:prstGeom prst="rect">
            <a:avLst/>
          </a:prstGeom>
          <a:noFill/>
          <a:ln w="25400">
            <a:noFill/>
            <a:miter lim="800000"/>
            <a:headEnd/>
            <a:tailEnd/>
          </a:ln>
          <a:effectLst/>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1"/>
          <p:cNvPicPr>
            <a:picLocks noChangeAspect="1" noChangeArrowheads="1"/>
          </p:cNvPicPr>
          <p:nvPr/>
        </p:nvPicPr>
        <p:blipFill>
          <a:blip r:embed="rId3" cstate="print"/>
          <a:srcRect/>
          <a:stretch>
            <a:fillRect/>
          </a:stretch>
        </p:blipFill>
        <p:spPr bwMode="auto">
          <a:xfrm>
            <a:off x="57150" y="1160145"/>
            <a:ext cx="9029700" cy="4537710"/>
          </a:xfrm>
          <a:prstGeom prst="rect">
            <a:avLst/>
          </a:prstGeom>
          <a:noFill/>
          <a:ln w="25400">
            <a:noFill/>
            <a:miter lim="800000"/>
            <a:headEnd/>
            <a:tailEnd/>
          </a:ln>
          <a:effectLst/>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Gas Conversions</a:t>
            </a:r>
            <a:endParaRPr lang="en-US" dirty="0"/>
          </a:p>
        </p:txBody>
      </p:sp>
      <p:sp>
        <p:nvSpPr>
          <p:cNvPr id="3" name="Content Placeholder 2"/>
          <p:cNvSpPr>
            <a:spLocks noGrp="1"/>
          </p:cNvSpPr>
          <p:nvPr>
            <p:ph idx="1"/>
          </p:nvPr>
        </p:nvSpPr>
        <p:spPr/>
        <p:txBody>
          <a:bodyPr/>
          <a:lstStyle/>
          <a:p>
            <a:r>
              <a:rPr lang="en-US" dirty="0" smtClean="0"/>
              <a:t>Convert 15.1 psi to cm Hg. Use standard notation and three significant figures.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1" descr="0401"/>
          <p:cNvPicPr>
            <a:picLocks noChangeAspect="1" noChangeArrowheads="1"/>
          </p:cNvPicPr>
          <p:nvPr/>
        </p:nvPicPr>
        <p:blipFill>
          <a:blip r:embed="rId3" cstate="print"/>
          <a:srcRect/>
          <a:stretch>
            <a:fillRect/>
          </a:stretch>
        </p:blipFill>
        <p:spPr bwMode="auto">
          <a:xfrm>
            <a:off x="757238" y="76200"/>
            <a:ext cx="7627937" cy="6705600"/>
          </a:xfrm>
          <a:prstGeom prst="rect">
            <a:avLst/>
          </a:prstGeom>
          <a:noFill/>
          <a:ln w="9525">
            <a:noFill/>
            <a:miter lim="800000"/>
            <a:headEnd/>
            <a:tailEnd/>
          </a:ln>
          <a:effectLst/>
        </p:spPr>
      </p:pic>
      <p:sp>
        <p:nvSpPr>
          <p:cNvPr id="5122" name="Rectangle 2" hidden="1"/>
          <p:cNvSpPr>
            <a:spLocks noGrp="1" noChangeArrowheads="1"/>
          </p:cNvSpPr>
          <p:nvPr>
            <p:ph type="title"/>
          </p:nvPr>
        </p:nvSpPr>
        <p:spPr/>
        <p:txBody>
          <a:bodyPr/>
          <a:lstStyle/>
          <a:p>
            <a:endParaRPr lang="en-US"/>
          </a:p>
        </p:txBody>
      </p:sp>
      <p:sp>
        <p:nvSpPr>
          <p:cNvPr id="5123" name="Rectangle 3"/>
          <p:cNvSpPr>
            <a:spLocks noChangeArrowheads="1"/>
          </p:cNvSpPr>
          <p:nvPr/>
        </p:nvSpPr>
        <p:spPr bwMode="auto">
          <a:xfrm>
            <a:off x="7927975" y="6584950"/>
            <a:ext cx="1216025" cy="265113"/>
          </a:xfrm>
          <a:prstGeom prst="rect">
            <a:avLst/>
          </a:prstGeom>
          <a:noFill/>
          <a:ln w="9525">
            <a:noFill/>
            <a:miter lim="800000"/>
            <a:headEnd/>
            <a:tailEnd/>
          </a:ln>
          <a:effectLst/>
        </p:spPr>
        <p:txBody>
          <a:bodyPr wrap="none" lIns="82058" tIns="41029" rIns="82058" bIns="41029"/>
          <a:lstStyle/>
          <a:p>
            <a:pPr algn="r" defTabSz="820738" eaLnBrk="0" hangingPunct="0"/>
            <a:r>
              <a:rPr lang="en-US" sz="1200" b="1"/>
              <a:t>Fig. 4-1, p. 100</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p:cNvPicPr>
            <a:picLocks noChangeAspect="1" noChangeArrowheads="1"/>
          </p:cNvPicPr>
          <p:nvPr/>
        </p:nvPicPr>
        <p:blipFill>
          <a:blip r:embed="rId3" cstate="print"/>
          <a:srcRect/>
          <a:stretch>
            <a:fillRect/>
          </a:stretch>
        </p:blipFill>
        <p:spPr bwMode="auto">
          <a:xfrm>
            <a:off x="57150" y="411480"/>
            <a:ext cx="9029700" cy="6035040"/>
          </a:xfrm>
          <a:prstGeom prst="rect">
            <a:avLst/>
          </a:prstGeom>
          <a:noFill/>
          <a:ln w="25400">
            <a:noFill/>
            <a:miter lim="800000"/>
            <a:headEnd/>
            <a:tailEnd/>
          </a:ln>
          <a:effectLst/>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p:cNvPicPr>
            <a:picLocks noChangeAspect="1" noChangeArrowheads="1"/>
          </p:cNvPicPr>
          <p:nvPr/>
        </p:nvPicPr>
        <p:blipFill>
          <a:blip r:embed="rId3" cstate="print"/>
          <a:srcRect/>
          <a:stretch>
            <a:fillRect/>
          </a:stretch>
        </p:blipFill>
        <p:spPr bwMode="auto">
          <a:xfrm>
            <a:off x="1548765" y="57150"/>
            <a:ext cx="6046470" cy="6743700"/>
          </a:xfrm>
          <a:prstGeom prst="rect">
            <a:avLst/>
          </a:prstGeom>
          <a:noFill/>
          <a:ln w="25400">
            <a:noFill/>
            <a:miter lim="800000"/>
            <a:headEnd/>
            <a:tailEnd/>
          </a:ln>
          <a:effectLst/>
        </p:spPr>
      </p:pic>
    </p:spTree>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TotalTime>
  <Words>1534</Words>
  <Application>Microsoft Office PowerPoint</Application>
  <PresentationFormat>On-screen Show (4:3)</PresentationFormat>
  <Paragraphs>224</Paragraphs>
  <Slides>38</Slides>
  <Notes>20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Chemistry 120</vt:lpstr>
      <vt:lpstr>PowerPoint Presentation</vt:lpstr>
      <vt:lpstr>PowerPoint Presentation</vt:lpstr>
      <vt:lpstr>PowerPoint Presentation</vt:lpstr>
      <vt:lpstr>PowerPoint Presentation</vt:lpstr>
      <vt:lpstr>Example – Gas Conversions</vt:lpstr>
      <vt:lpstr>PowerPoint Presentation</vt:lpstr>
      <vt:lpstr>PowerPoint Presentation</vt:lpstr>
      <vt:lpstr>PowerPoint Presentation</vt:lpstr>
      <vt:lpstr>Example – Charles’ Law</vt:lpstr>
      <vt:lpstr>PowerPoint Presentation</vt:lpstr>
      <vt:lpstr>PowerPoint Presentation</vt:lpstr>
      <vt:lpstr>PowerPoint Presentation</vt:lpstr>
      <vt:lpstr>PowerPoint Presentation</vt:lpstr>
      <vt:lpstr>PowerPoint Presentation</vt:lpstr>
      <vt:lpstr>Example – Boyle’s Law</vt:lpstr>
      <vt:lpstr>Example – Combined Gas Law</vt:lpstr>
      <vt:lpstr>Example – Avogadro’s Law</vt:lpstr>
      <vt:lpstr>Example – Ideal Gas Law</vt:lpstr>
      <vt:lpstr>Example – Ideal Gas Law</vt:lpstr>
      <vt:lpstr>Example – Applications of the Ideal Gas Law</vt:lpstr>
      <vt:lpstr>Example – Applications of the Ideal Gas Law</vt:lpstr>
      <vt:lpstr>Example – Applications of the Ideal Gas Law </vt:lpstr>
      <vt:lpstr>Example – Applications of the Ideal Gas Law</vt:lpstr>
      <vt:lpstr>Example – Molar Volume</vt:lpstr>
      <vt:lpstr>Example – Molar Volume</vt:lpstr>
      <vt:lpstr>Example – Gas Stoichiometry</vt:lpstr>
      <vt:lpstr>Example – Gas Stoichiometry</vt:lpstr>
      <vt:lpstr>Example – Gas Stoichiometry Limiting Reagent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GCCCD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Chemistry 120</dc:title>
  <dc:creator>Diana.Vance</dc:creator>
  <cp:lastModifiedBy>Martin Larter</cp:lastModifiedBy>
  <cp:revision>14</cp:revision>
  <dcterms:created xsi:type="dcterms:W3CDTF">2009-10-01T00:02:34Z</dcterms:created>
  <dcterms:modified xsi:type="dcterms:W3CDTF">2012-01-22T23:32:06Z</dcterms:modified>
</cp:coreProperties>
</file>